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  <p:sldMasterId id="2147483664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C7A9A65-DA2C-4203-974E-2BE3ECFB8CBD}">
  <a:tblStyle styleId="{0C7A9A65-DA2C-4203-974E-2BE3ECFB8CBD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3684188-40B5-4CC0-A765-C554F1235FD4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8F4F7"/>
          </a:solidFill>
        </a:fill>
      </a:tcStyle>
    </a:wholeTbl>
    <a:band1H>
      <a:tcStyle>
        <a:tcBdr/>
        <a:fill>
          <a:solidFill>
            <a:srgbClr val="F1E9EF"/>
          </a:solidFill>
        </a:fill>
      </a:tcStyle>
    </a:band1H>
    <a:band1V>
      <a:tcStyle>
        <a:tcBdr/>
        <a:fill>
          <a:solidFill>
            <a:srgbClr val="F1E9EF"/>
          </a:solidFill>
        </a:fill>
      </a:tcStyle>
    </a:band1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61" d="100"/>
          <a:sy n="161" d="100"/>
        </p:scale>
        <p:origin x="2792" y="3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58795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Shape 2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352262" y="120232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556789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7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7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7" cy="1482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7" cy="123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556789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56789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57200" y="4406307"/>
            <a:ext cx="8229600" cy="51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556789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E8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556789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4" Type="http://schemas.openxmlformats.org/officeDocument/2006/relationships/image" Target="../media/image60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4" Type="http://schemas.openxmlformats.org/officeDocument/2006/relationships/image" Target="../media/image62.jpg"/><Relationship Id="rId5" Type="http://schemas.openxmlformats.org/officeDocument/2006/relationships/image" Target="../media/image63.jp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4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endParaRPr sz="3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Shape 70"/>
          <p:cNvSpPr txBox="1"/>
          <p:nvPr/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4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JUNE 2015</a:t>
            </a:r>
          </a:p>
        </p:txBody>
      </p:sp>
      <p:pic>
        <p:nvPicPr>
          <p:cNvPr id="71" name="Shape 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9049"/>
            <a:ext cx="9163048" cy="5162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 rotWithShape="1">
          <a:blip r:embed="rId3">
            <a:alphaModFix/>
          </a:blip>
          <a:srcRect l="38150" t="4982" r="28274" b="87638"/>
          <a:stretch/>
        </p:blipFill>
        <p:spPr>
          <a:xfrm>
            <a:off x="5731119" y="319937"/>
            <a:ext cx="3076573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 txBox="1"/>
          <p:nvPr/>
        </p:nvSpPr>
        <p:spPr>
          <a:xfrm>
            <a:off x="6096001" y="438150"/>
            <a:ext cx="1876745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Raleway"/>
              <a:buNone/>
            </a:pPr>
            <a:r>
              <a:rPr lang="en" sz="1400" b="0" i="0" u="none" strike="noStrike" cap="none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 FEBRUARY 2017</a:t>
            </a:r>
          </a:p>
        </p:txBody>
      </p:sp>
      <p:sp>
        <p:nvSpPr>
          <p:cNvPr id="74" name="Shape 74"/>
          <p:cNvSpPr/>
          <p:nvPr/>
        </p:nvSpPr>
        <p:spPr>
          <a:xfrm>
            <a:off x="5486400" y="3105150"/>
            <a:ext cx="2743201" cy="1752600"/>
          </a:xfrm>
          <a:prstGeom prst="rect">
            <a:avLst/>
          </a:prstGeom>
          <a:solidFill>
            <a:srgbClr val="E6E7E8"/>
          </a:solidFill>
          <a:ln w="25400" cap="flat" cmpd="sng">
            <a:solidFill>
              <a:srgbClr val="E6E7E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Shape 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3160" y="3409950"/>
            <a:ext cx="3279338" cy="1619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924" y="3431242"/>
            <a:ext cx="2421924" cy="156550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/>
          <p:nvPr/>
        </p:nvSpPr>
        <p:spPr>
          <a:xfrm>
            <a:off x="2979764" y="856195"/>
            <a:ext cx="2183700" cy="2183700"/>
          </a:xfrm>
          <a:prstGeom prst="ellipse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6159425" y="1089149"/>
            <a:ext cx="2183700" cy="2183700"/>
          </a:xfrm>
          <a:prstGeom prst="ellipse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Shape 83"/>
          <p:cNvSpPr/>
          <p:nvPr/>
        </p:nvSpPr>
        <p:spPr>
          <a:xfrm flipH="1">
            <a:off x="487095" y="1335950"/>
            <a:ext cx="1519498" cy="37316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Shape 84"/>
          <p:cNvSpPr/>
          <p:nvPr/>
        </p:nvSpPr>
        <p:spPr>
          <a:xfrm>
            <a:off x="3376850" y="1255504"/>
            <a:ext cx="1389600" cy="1385098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aleway"/>
              <a:buNone/>
            </a:pPr>
            <a:r>
              <a:rPr lang="en" sz="105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VISIBILITY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aleway"/>
              <a:buNone/>
            </a:pPr>
            <a:r>
              <a:rPr lang="en" sz="11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SCORE</a:t>
            </a:r>
            <a:r>
              <a:rPr lang="en" sz="1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en" sz="1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9</a:t>
            </a:r>
            <a:r>
              <a:rPr lang="en" sz="18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0.9</a:t>
            </a:r>
            <a:r>
              <a:rPr lang="en" sz="1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</a:p>
        </p:txBody>
      </p:sp>
      <p:sp>
        <p:nvSpPr>
          <p:cNvPr id="85" name="Shape 85"/>
          <p:cNvSpPr/>
          <p:nvPr/>
        </p:nvSpPr>
        <p:spPr>
          <a:xfrm>
            <a:off x="5089132" y="1780283"/>
            <a:ext cx="736199" cy="73619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RANKED PAGES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7</a:t>
            </a:r>
          </a:p>
        </p:txBody>
      </p:sp>
      <p:sp>
        <p:nvSpPr>
          <p:cNvPr id="86" name="Shape 86"/>
          <p:cNvSpPr/>
          <p:nvPr/>
        </p:nvSpPr>
        <p:spPr>
          <a:xfrm>
            <a:off x="2317932" y="1795283"/>
            <a:ext cx="736199" cy="73619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AVE.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POSITION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6.</a:t>
            </a:r>
            <a:r>
              <a:rPr lang="en" sz="16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8</a:t>
            </a:r>
          </a:p>
        </p:txBody>
      </p:sp>
      <p:grpSp>
        <p:nvGrpSpPr>
          <p:cNvPr id="87" name="Shape 87"/>
          <p:cNvGrpSpPr/>
          <p:nvPr/>
        </p:nvGrpSpPr>
        <p:grpSpPr>
          <a:xfrm>
            <a:off x="2709293" y="338081"/>
            <a:ext cx="2421935" cy="924642"/>
            <a:chOff x="3035200" y="1933033"/>
            <a:chExt cx="1798022" cy="686446"/>
          </a:xfrm>
        </p:grpSpPr>
        <p:sp>
          <p:nvSpPr>
            <p:cNvPr id="88" name="Shape 88"/>
            <p:cNvSpPr txBox="1"/>
            <p:nvPr/>
          </p:nvSpPr>
          <p:spPr>
            <a:xfrm>
              <a:off x="3035200" y="2342580"/>
              <a:ext cx="1489800" cy="2768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Arial Narrow"/>
                <a:buNone/>
              </a:pPr>
              <a:r>
                <a:rPr lang="en" sz="1200" b="1" i="0" u="none" strike="noStrike" cap="none">
                  <a:solidFill>
                    <a:srgbClr val="2B608B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Ranking Profiler</a:t>
              </a:r>
            </a:p>
          </p:txBody>
        </p:sp>
        <p:pic>
          <p:nvPicPr>
            <p:cNvPr id="89" name="Shape 8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92622" y="1933033"/>
              <a:ext cx="1740600" cy="5726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0" name="Shape 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11328" y="204456"/>
            <a:ext cx="2061900" cy="8664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6214050" y="1063925"/>
            <a:ext cx="1632299" cy="320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Narrow"/>
              <a:buNone/>
            </a:pPr>
            <a:r>
              <a:rPr lang="en" sz="1200" b="1" i="0" u="none" strike="noStrike" cap="none">
                <a:solidFill>
                  <a:srgbClr val="2B608B"/>
                </a:solidFill>
                <a:latin typeface="Arial Narrow"/>
                <a:ea typeface="Arial Narrow"/>
                <a:cs typeface="Arial Narrow"/>
                <a:sym typeface="Arial Narrow"/>
              </a:rPr>
              <a:t>Ranking Profiler	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582729" y="1650983"/>
            <a:ext cx="1344597" cy="26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lang="en" sz="1200" b="1" i="0" u="none" strike="noStrike" cap="none">
                <a:solidFill>
                  <a:srgbClr val="2B608B"/>
                </a:solidFill>
                <a:latin typeface="Arial"/>
                <a:ea typeface="Arial"/>
                <a:cs typeface="Arial"/>
                <a:sym typeface="Arial"/>
              </a:rPr>
              <a:t>RANK PROFILER</a:t>
            </a:r>
          </a:p>
        </p:txBody>
      </p:sp>
      <p:sp>
        <p:nvSpPr>
          <p:cNvPr id="93" name="Shape 93"/>
          <p:cNvSpPr/>
          <p:nvPr/>
        </p:nvSpPr>
        <p:spPr>
          <a:xfrm>
            <a:off x="249800" y="0"/>
            <a:ext cx="1964398" cy="1600799"/>
          </a:xfrm>
          <a:prstGeom prst="rect">
            <a:avLst/>
          </a:prstGeom>
          <a:solidFill>
            <a:srgbClr val="83B3D9"/>
          </a:solidFill>
          <a:ln w="9525" cap="flat" cmpd="sng">
            <a:solidFill>
              <a:srgbClr val="2B608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9599" y="191343"/>
            <a:ext cx="1389600" cy="1144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/>
          <p:nvPr/>
        </p:nvSpPr>
        <p:spPr>
          <a:xfrm>
            <a:off x="6824017" y="3022664"/>
            <a:ext cx="789000" cy="7890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5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CHECKED </a:t>
            </a:r>
            <a:r>
              <a:rPr lang="en" sz="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KEYWORDS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21</a:t>
            </a: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</a:p>
        </p:txBody>
      </p:sp>
      <p:sp>
        <p:nvSpPr>
          <p:cNvPr id="96" name="Shape 96"/>
          <p:cNvSpPr/>
          <p:nvPr/>
        </p:nvSpPr>
        <p:spPr>
          <a:xfrm>
            <a:off x="8206071" y="1134303"/>
            <a:ext cx="730799" cy="73079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5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AVE.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5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POSITION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5.5</a:t>
            </a:r>
          </a:p>
        </p:txBody>
      </p:sp>
      <p:sp>
        <p:nvSpPr>
          <p:cNvPr id="97" name="Shape 97"/>
          <p:cNvSpPr/>
          <p:nvPr/>
        </p:nvSpPr>
        <p:spPr>
          <a:xfrm>
            <a:off x="7686578" y="2685981"/>
            <a:ext cx="789000" cy="788996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5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PAGE ONE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5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RANKINGS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178</a:t>
            </a:r>
          </a:p>
        </p:txBody>
      </p:sp>
      <p:sp>
        <p:nvSpPr>
          <p:cNvPr id="98" name="Shape 98"/>
          <p:cNvSpPr/>
          <p:nvPr/>
        </p:nvSpPr>
        <p:spPr>
          <a:xfrm>
            <a:off x="8188371" y="1967288"/>
            <a:ext cx="766200" cy="7662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TOTAL RANKED PAGES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14</a:t>
            </a:r>
          </a:p>
        </p:txBody>
      </p:sp>
      <p:sp>
        <p:nvSpPr>
          <p:cNvPr id="99" name="Shape 99"/>
          <p:cNvSpPr/>
          <p:nvPr/>
        </p:nvSpPr>
        <p:spPr>
          <a:xfrm>
            <a:off x="6573685" y="1468491"/>
            <a:ext cx="1400097" cy="1400097"/>
          </a:xfrm>
          <a:prstGeom prst="ellipse">
            <a:avLst/>
          </a:pr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aleway"/>
              <a:buNone/>
            </a:pPr>
            <a:r>
              <a:rPr lang="en" sz="105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VISIBILITY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aleway"/>
              <a:buNone/>
            </a:pPr>
            <a:r>
              <a:rPr lang="en" sz="105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SCORE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aleway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95.1%</a:t>
            </a:r>
          </a:p>
        </p:txBody>
      </p:sp>
      <p:sp>
        <p:nvSpPr>
          <p:cNvPr id="100" name="Shape 100"/>
          <p:cNvSpPr/>
          <p:nvPr/>
        </p:nvSpPr>
        <p:spPr>
          <a:xfrm>
            <a:off x="8176971" y="243141"/>
            <a:ext cx="789000" cy="7890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5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TOTAL RANKINGS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873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2850950" y="1032150"/>
            <a:ext cx="1915499" cy="15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 b="1">
                <a:solidFill>
                  <a:srgbClr val="2B608B"/>
                </a:solidFill>
                <a:latin typeface="Arial Narrow"/>
                <a:ea typeface="Arial Narrow"/>
                <a:cs typeface="Arial Narrow"/>
                <a:sym typeface="Arial Narrow"/>
              </a:rPr>
              <a:t>Feb. 1-28, 2017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6380775" y="1179513"/>
            <a:ext cx="1785900" cy="18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 b="1">
                <a:solidFill>
                  <a:srgbClr val="2B608B"/>
                </a:solidFill>
                <a:latin typeface="Arial Narrow"/>
                <a:ea typeface="Arial Narrow"/>
                <a:cs typeface="Arial Narrow"/>
                <a:sym typeface="Arial Narrow"/>
              </a:rPr>
              <a:t>Feb. 1-28, 2017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2795450" y="2646699"/>
            <a:ext cx="730799" cy="73079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7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TOTAL RANKINGS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en"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68</a:t>
            </a:r>
          </a:p>
        </p:txBody>
      </p:sp>
      <p:sp>
        <p:nvSpPr>
          <p:cNvPr id="104" name="Shape 104"/>
          <p:cNvSpPr/>
          <p:nvPr/>
        </p:nvSpPr>
        <p:spPr>
          <a:xfrm>
            <a:off x="4653826" y="2646683"/>
            <a:ext cx="736199" cy="73619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7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PAGE ONE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7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RANKINGS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6</a:t>
            </a:r>
          </a:p>
        </p:txBody>
      </p:sp>
      <p:sp>
        <p:nvSpPr>
          <p:cNvPr id="105" name="Shape 105"/>
          <p:cNvSpPr/>
          <p:nvPr/>
        </p:nvSpPr>
        <p:spPr>
          <a:xfrm>
            <a:off x="3759975" y="2996125"/>
            <a:ext cx="730799" cy="73079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7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RANKED KEYWORDS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54</a:t>
            </a:r>
          </a:p>
        </p:txBody>
      </p:sp>
      <p:pic>
        <p:nvPicPr>
          <p:cNvPr id="106" name="Shape 10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725" y="2158987"/>
            <a:ext cx="1238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2500" y="2646875"/>
            <a:ext cx="10858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2875" y="3178037"/>
            <a:ext cx="12382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0100" y="3768587"/>
            <a:ext cx="1390650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34325" y="4367475"/>
            <a:ext cx="12001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13450" y="3965737"/>
            <a:ext cx="4057650" cy="9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hape 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  <a:solidFill>
            <a:srgbClr val="E6E7E8"/>
          </a:solidFill>
          <a:ln>
            <a:noFill/>
          </a:ln>
        </p:spPr>
      </p:pic>
      <p:sp>
        <p:nvSpPr>
          <p:cNvPr id="118" name="Shape 118"/>
          <p:cNvSpPr/>
          <p:nvPr/>
        </p:nvSpPr>
        <p:spPr>
          <a:xfrm>
            <a:off x="0" y="-4"/>
            <a:ext cx="9144000" cy="4172100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Raleway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4">
            <a:alphaModFix/>
          </a:blip>
          <a:srcRect l="4380" t="9389" r="72302" b="47776"/>
          <a:stretch/>
        </p:blipFill>
        <p:spPr>
          <a:xfrm>
            <a:off x="570000" y="378825"/>
            <a:ext cx="1514700" cy="151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 txBox="1"/>
          <p:nvPr/>
        </p:nvSpPr>
        <p:spPr>
          <a:xfrm>
            <a:off x="618408" y="3534500"/>
            <a:ext cx="2720713" cy="4920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24402" marR="0" lvl="0" indent="-530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Raleway"/>
              <a:buNone/>
            </a:pPr>
            <a:r>
              <a:rPr lang="en" sz="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New Users per GA:</a:t>
            </a:r>
            <a:r>
              <a:rPr lang="en" sz="800" b="1" i="0" u="none" strike="noStrike" cap="none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800" b="1">
                <a:latin typeface="Raleway"/>
                <a:ea typeface="Raleway"/>
                <a:cs typeface="Raleway"/>
                <a:sym typeface="Raleway"/>
              </a:rPr>
              <a:t>7,515.27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6248400" y="2343150"/>
            <a:ext cx="1371598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Raleway"/>
              <a:buNone/>
            </a:pPr>
            <a:endParaRPr sz="2000" b="1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2" name="Shape 122"/>
          <p:cNvPicPr preferRelativeResize="0"/>
          <p:nvPr/>
        </p:nvPicPr>
        <p:blipFill rotWithShape="1">
          <a:blip r:embed="rId4">
            <a:alphaModFix/>
          </a:blip>
          <a:srcRect l="49905" t="9607" r="20204" b="73015"/>
          <a:stretch/>
        </p:blipFill>
        <p:spPr>
          <a:xfrm>
            <a:off x="570012" y="1802250"/>
            <a:ext cx="2124467" cy="639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 rotWithShape="1">
          <a:blip r:embed="rId4">
            <a:alphaModFix/>
          </a:blip>
          <a:srcRect l="49457" t="32992" r="10654" b="48631"/>
          <a:stretch/>
        </p:blipFill>
        <p:spPr>
          <a:xfrm>
            <a:off x="555416" y="2743258"/>
            <a:ext cx="2835285" cy="67608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2045524" y="924124"/>
            <a:ext cx="740400" cy="293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Raleway"/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3,961</a:t>
            </a:r>
          </a:p>
        </p:txBody>
      </p:sp>
      <p:sp>
        <p:nvSpPr>
          <p:cNvPr id="125" name="Shape 125"/>
          <p:cNvSpPr txBox="1"/>
          <p:nvPr/>
        </p:nvSpPr>
        <p:spPr>
          <a:xfrm>
            <a:off x="2088433" y="689450"/>
            <a:ext cx="654600" cy="322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Raleway"/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4,354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2601500" y="909428"/>
            <a:ext cx="740400" cy="322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Raleway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91</a:t>
            </a:r>
            <a:r>
              <a:rPr lang="en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%)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2088441" y="1156016"/>
            <a:ext cx="654600" cy="322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Raleway"/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393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2790712" y="1156025"/>
            <a:ext cx="555900" cy="322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Raleway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9</a:t>
            </a:r>
            <a:r>
              <a:rPr lang="en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%)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2088441" y="1376837"/>
            <a:ext cx="654600" cy="322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Raleway"/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2,403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2610491" y="1426699"/>
            <a:ext cx="740399" cy="322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Raleway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(55%)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2088441" y="2178675"/>
            <a:ext cx="654553" cy="3223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Raleway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2025581" y="3231891"/>
            <a:ext cx="1266393" cy="32292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Raleway"/>
              <a:buNone/>
            </a:pPr>
            <a:r>
              <a:rPr lang="en" sz="1800" b="1">
                <a:latin typeface="Raleway"/>
                <a:ea typeface="Raleway"/>
                <a:cs typeface="Raleway"/>
                <a:sym typeface="Raleway"/>
              </a:rPr>
              <a:t>64.67</a:t>
            </a:r>
            <a:r>
              <a:rPr lang="en" sz="1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281767" y="4307430"/>
            <a:ext cx="3909224" cy="63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0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25000"/>
              <a:buFont typeface="Roboto Condensed"/>
              <a:buNone/>
            </a:pPr>
            <a:r>
              <a:rPr lang="en" sz="36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LEAD GENERATION</a:t>
            </a:r>
          </a:p>
        </p:txBody>
      </p:sp>
      <p:cxnSp>
        <p:nvCxnSpPr>
          <p:cNvPr id="134" name="Shape 134"/>
          <p:cNvCxnSpPr/>
          <p:nvPr/>
        </p:nvCxnSpPr>
        <p:spPr>
          <a:xfrm>
            <a:off x="570012" y="4106637"/>
            <a:ext cx="7964386" cy="0"/>
          </a:xfrm>
          <a:prstGeom prst="straightConnector1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Shape 135"/>
          <p:cNvSpPr txBox="1"/>
          <p:nvPr/>
        </p:nvSpPr>
        <p:spPr>
          <a:xfrm>
            <a:off x="570008" y="2456158"/>
            <a:ext cx="1416298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0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25000"/>
              <a:buFont typeface="Roboto Condensed"/>
              <a:buNone/>
            </a:pPr>
            <a:r>
              <a:rPr lang="en" sz="1200" b="0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COUPONS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2115608" y="2163933"/>
            <a:ext cx="654599" cy="322500"/>
          </a:xfrm>
          <a:prstGeom prst="rect">
            <a:avLst/>
          </a:prstGeom>
          <a:noFill/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Raleway"/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506</a:t>
            </a:r>
          </a:p>
        </p:txBody>
      </p:sp>
      <p:pic>
        <p:nvPicPr>
          <p:cNvPr id="137" name="Shape 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1600" y="3046000"/>
            <a:ext cx="169545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4100" y="3046000"/>
            <a:ext cx="163830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35087" y="53762"/>
            <a:ext cx="1743075" cy="13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90450" y="63300"/>
            <a:ext cx="1619250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21975" y="77587"/>
            <a:ext cx="169545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14100" y="1549875"/>
            <a:ext cx="3572216" cy="136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Shape 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34533"/>
            <a:ext cx="9144000" cy="430896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 txBox="1"/>
          <p:nvPr/>
        </p:nvSpPr>
        <p:spPr>
          <a:xfrm>
            <a:off x="281776" y="4486030"/>
            <a:ext cx="4048122" cy="4982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Roboto Condensed"/>
              <a:buNone/>
            </a:pPr>
            <a:endParaRPr sz="3200" b="1" i="0" u="none" strike="noStrike" cap="none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9" name="Shape 149"/>
          <p:cNvSpPr txBox="1"/>
          <p:nvPr/>
        </p:nvSpPr>
        <p:spPr>
          <a:xfrm>
            <a:off x="281767" y="4307430"/>
            <a:ext cx="3909224" cy="63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0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25000"/>
              <a:buFont typeface="Roboto Condensed"/>
              <a:buNone/>
            </a:pPr>
            <a:r>
              <a:rPr lang="en" sz="3600" b="1" i="0" u="none" strike="noStrike" cap="none">
                <a:solidFill>
                  <a:srgbClr val="99999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GOOGLE ANALYTICS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536650" y="0"/>
            <a:ext cx="1762500" cy="498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Roboto Condensed"/>
              <a:buNone/>
            </a:pPr>
            <a:r>
              <a:rPr lang="en" sz="2300" b="1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Comparison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5029200" y="0"/>
            <a:ext cx="2277300" cy="381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Roboto Condensed"/>
              <a:buNone/>
            </a:pPr>
            <a:r>
              <a:rPr lang="en" sz="2000" b="1" i="0" u="none" strike="noStrike" cap="none">
                <a:solidFill>
                  <a:srgbClr val="66666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Top 25 Acquisition</a:t>
            </a:r>
          </a:p>
        </p:txBody>
      </p:sp>
      <p:pic>
        <p:nvPicPr>
          <p:cNvPr id="152" name="Shape 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650" y="667987"/>
            <a:ext cx="3067050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450" y="2431375"/>
            <a:ext cx="29908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462" y="3016350"/>
            <a:ext cx="30670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7125" y="3598787"/>
            <a:ext cx="313372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9200" y="380987"/>
            <a:ext cx="2533650" cy="385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0" y="4405871"/>
            <a:ext cx="9144000" cy="776983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Shape 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868" y="133350"/>
            <a:ext cx="3158400" cy="26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 txBox="1"/>
          <p:nvPr/>
        </p:nvSpPr>
        <p:spPr>
          <a:xfrm>
            <a:off x="202653" y="4501975"/>
            <a:ext cx="2943434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"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SEO PROFILE</a:t>
            </a:r>
          </a:p>
        </p:txBody>
      </p:sp>
      <p:pic>
        <p:nvPicPr>
          <p:cNvPr id="164" name="Shape 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225" y="456625"/>
            <a:ext cx="5354929" cy="36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750075"/>
            <a:ext cx="5988275" cy="3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Shape 1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1225" y="1147450"/>
            <a:ext cx="3961425" cy="115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1225" y="2279212"/>
            <a:ext cx="3961431" cy="1227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1224" y="3553249"/>
            <a:ext cx="2696624" cy="97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89349" y="151050"/>
            <a:ext cx="1995350" cy="104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84550" y="1229687"/>
            <a:ext cx="2657475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Shape 17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898837" y="3098250"/>
            <a:ext cx="2628900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3">
            <a:alphaModFix/>
          </a:blip>
          <a:srcRect t="77812"/>
          <a:stretch/>
        </p:blipFill>
        <p:spPr>
          <a:xfrm>
            <a:off x="95100" y="4159900"/>
            <a:ext cx="8953800" cy="8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Shape 178"/>
          <p:cNvSpPr txBox="1"/>
          <p:nvPr/>
        </p:nvSpPr>
        <p:spPr>
          <a:xfrm>
            <a:off x="660600" y="280400"/>
            <a:ext cx="7506000" cy="55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" sz="3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Reputation Management</a:t>
            </a:r>
          </a:p>
        </p:txBody>
      </p:sp>
      <p:pic>
        <p:nvPicPr>
          <p:cNvPr id="179" name="Shape 1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4949" y="1057275"/>
            <a:ext cx="2242800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37371" y="1133475"/>
            <a:ext cx="2120400" cy="8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Shape 181"/>
          <p:cNvSpPr txBox="1"/>
          <p:nvPr/>
        </p:nvSpPr>
        <p:spPr>
          <a:xfrm>
            <a:off x="642225" y="2847511"/>
            <a:ext cx="1770600" cy="4377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Lobster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Response Rate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1008575" y="2388750"/>
            <a:ext cx="1050600" cy="3936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Lobster"/>
              <a:buNone/>
            </a:pPr>
            <a:r>
              <a:rPr lang="en" sz="1500">
                <a:latin typeface="Lobster"/>
                <a:ea typeface="Lobster"/>
                <a:cs typeface="Lobster"/>
                <a:sym typeface="Lobster"/>
              </a:rPr>
              <a:t>100</a:t>
            </a:r>
            <a:r>
              <a:rPr lang="en" sz="1500" b="0" i="0" u="none" strike="noStrike" cap="none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%</a:t>
            </a:r>
          </a:p>
        </p:txBody>
      </p:sp>
      <p:pic>
        <p:nvPicPr>
          <p:cNvPr id="183" name="Shape 1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87925" y="2130949"/>
            <a:ext cx="2315499" cy="174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4875" y="2329765"/>
            <a:ext cx="2242800" cy="1220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/>
        </p:nvSpPr>
        <p:spPr>
          <a:xfrm>
            <a:off x="1286615" y="624670"/>
            <a:ext cx="3010473" cy="42195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Roboto Condensed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Wendover Nugget Hotel &amp; Casino</a:t>
            </a:r>
          </a:p>
        </p:txBody>
      </p:sp>
      <p:pic>
        <p:nvPicPr>
          <p:cNvPr id="190" name="Shape 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1839" y="1211675"/>
            <a:ext cx="2026990" cy="48185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/>
          <p:nvPr/>
        </p:nvSpPr>
        <p:spPr>
          <a:xfrm>
            <a:off x="1286615" y="297952"/>
            <a:ext cx="3010473" cy="4037742"/>
          </a:xfrm>
          <a:prstGeom prst="roundRect">
            <a:avLst>
              <a:gd name="adj" fmla="val 6173"/>
            </a:avLst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Shape 1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5787" y="1211675"/>
            <a:ext cx="514237" cy="48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Shape 1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4779" y="2621674"/>
            <a:ext cx="728700" cy="47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Shape 1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22441" y="1879116"/>
            <a:ext cx="755886" cy="37923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/>
          <p:nvPr/>
        </p:nvSpPr>
        <p:spPr>
          <a:xfrm>
            <a:off x="3228899" y="1779725"/>
            <a:ext cx="514199" cy="42179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050" b="1">
                <a:solidFill>
                  <a:schemeClr val="lt1"/>
                </a:solidFill>
              </a:rPr>
              <a:t>61</a:t>
            </a:r>
          </a:p>
        </p:txBody>
      </p:sp>
      <p:cxnSp>
        <p:nvCxnSpPr>
          <p:cNvPr id="196" name="Shape 196"/>
          <p:cNvCxnSpPr/>
          <p:nvPr/>
        </p:nvCxnSpPr>
        <p:spPr>
          <a:xfrm>
            <a:off x="2023981" y="2494466"/>
            <a:ext cx="1689100" cy="0"/>
          </a:xfrm>
          <a:prstGeom prst="straightConnector1">
            <a:avLst/>
          </a:prstGeom>
          <a:noFill/>
          <a:ln w="9525" cap="flat" cmpd="sng">
            <a:solidFill>
              <a:srgbClr val="347EB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7" name="Shape 19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14405" y="3733048"/>
            <a:ext cx="763132" cy="38135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Shape 198"/>
          <p:cNvSpPr/>
          <p:nvPr/>
        </p:nvSpPr>
        <p:spPr>
          <a:xfrm>
            <a:off x="3280196" y="3742448"/>
            <a:ext cx="432888" cy="43321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lang="en" b="1">
                <a:solidFill>
                  <a:schemeClr val="lt1"/>
                </a:solidFill>
              </a:rPr>
              <a:t>6</a:t>
            </a:r>
          </a:p>
        </p:txBody>
      </p:sp>
      <p:sp>
        <p:nvSpPr>
          <p:cNvPr id="199" name="Shape 199"/>
          <p:cNvSpPr txBox="1"/>
          <p:nvPr/>
        </p:nvSpPr>
        <p:spPr>
          <a:xfrm>
            <a:off x="4541030" y="624670"/>
            <a:ext cx="3010473" cy="42195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Roboto Condensed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Red Garter Hotel &amp; Casino</a:t>
            </a:r>
          </a:p>
        </p:txBody>
      </p:sp>
      <p:sp>
        <p:nvSpPr>
          <p:cNvPr id="200" name="Shape 200"/>
          <p:cNvSpPr/>
          <p:nvPr/>
        </p:nvSpPr>
        <p:spPr>
          <a:xfrm>
            <a:off x="4541030" y="297952"/>
            <a:ext cx="3010473" cy="4037742"/>
          </a:xfrm>
          <a:prstGeom prst="roundRect">
            <a:avLst>
              <a:gd name="adj" fmla="val 6173"/>
            </a:avLst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0203" y="1211675"/>
            <a:ext cx="514237" cy="48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Shape 2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8626" y="2610173"/>
            <a:ext cx="728700" cy="47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Shape 20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58973" y="1885122"/>
            <a:ext cx="805462" cy="37923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Shape 204"/>
          <p:cNvSpPr/>
          <p:nvPr/>
        </p:nvSpPr>
        <p:spPr>
          <a:xfrm>
            <a:off x="6698947" y="1847250"/>
            <a:ext cx="514199" cy="44309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900" b="1">
                <a:solidFill>
                  <a:schemeClr val="lt1"/>
                </a:solidFill>
              </a:rPr>
              <a:t>36</a:t>
            </a:r>
          </a:p>
        </p:txBody>
      </p:sp>
      <p:cxnSp>
        <p:nvCxnSpPr>
          <p:cNvPr id="205" name="Shape 205"/>
          <p:cNvCxnSpPr/>
          <p:nvPr/>
        </p:nvCxnSpPr>
        <p:spPr>
          <a:xfrm>
            <a:off x="5278396" y="2469539"/>
            <a:ext cx="1689100" cy="0"/>
          </a:xfrm>
          <a:prstGeom prst="straightConnector1">
            <a:avLst/>
          </a:prstGeom>
          <a:noFill/>
          <a:ln w="9525" cap="flat" cmpd="sng">
            <a:solidFill>
              <a:srgbClr val="347EB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6" name="Shape 20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78369" y="3733048"/>
            <a:ext cx="763132" cy="38135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Shape 207"/>
          <p:cNvSpPr/>
          <p:nvPr/>
        </p:nvSpPr>
        <p:spPr>
          <a:xfrm>
            <a:off x="6698960" y="3742448"/>
            <a:ext cx="432888" cy="43321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208" name="Shape 208"/>
          <p:cNvSpPr/>
          <p:nvPr/>
        </p:nvSpPr>
        <p:spPr>
          <a:xfrm>
            <a:off x="0" y="4405871"/>
            <a:ext cx="9144000" cy="776983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Shape 209"/>
          <p:cNvSpPr txBox="1"/>
          <p:nvPr/>
        </p:nvSpPr>
        <p:spPr>
          <a:xfrm>
            <a:off x="202653" y="4501975"/>
            <a:ext cx="6038849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"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REPUTATION MANAGEMENT</a:t>
            </a:r>
          </a:p>
        </p:txBody>
      </p:sp>
      <p:pic>
        <p:nvPicPr>
          <p:cNvPr id="210" name="Shape 2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52025" y="1215225"/>
            <a:ext cx="20478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Shape 21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78400" y="1194525"/>
            <a:ext cx="20574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03550" y="2550262"/>
            <a:ext cx="1714500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82899" y="2918307"/>
            <a:ext cx="1689099" cy="625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Shape 2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54600" y="2598075"/>
            <a:ext cx="1600200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Shape 2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98650" y="2924007"/>
            <a:ext cx="1600200" cy="584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/>
        </p:nvSpPr>
        <p:spPr>
          <a:xfrm>
            <a:off x="487100" y="-19050"/>
            <a:ext cx="1646399" cy="1447800"/>
          </a:xfrm>
          <a:prstGeom prst="rect">
            <a:avLst/>
          </a:prstGeom>
          <a:solidFill>
            <a:srgbClr val="D07375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Shape 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895" y="209550"/>
            <a:ext cx="1381197" cy="106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/>
          <p:nvPr/>
        </p:nvSpPr>
        <p:spPr>
          <a:xfrm>
            <a:off x="6216650" y="1933975"/>
            <a:ext cx="2701498" cy="29261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3386498" y="2452958"/>
            <a:ext cx="2701499" cy="24071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703975" y="2452975"/>
            <a:ext cx="2553900" cy="24071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Shape 225"/>
          <p:cNvSpPr txBox="1"/>
          <p:nvPr/>
        </p:nvSpPr>
        <p:spPr>
          <a:xfrm>
            <a:off x="815041" y="2609575"/>
            <a:ext cx="7620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LIKES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815041" y="2914375"/>
            <a:ext cx="1600198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UNLIKES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815041" y="3219175"/>
            <a:ext cx="1600198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IMPRESSION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3446498" y="2646175"/>
            <a:ext cx="25539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TWITTER FOLLOWERS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3446512" y="2916940"/>
            <a:ext cx="15911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IMPRESSIONS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3446512" y="3209865"/>
            <a:ext cx="1766098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PROFILE VISITS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3446512" y="3503573"/>
            <a:ext cx="21776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NEW FOLLOWERS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3446512" y="3778325"/>
            <a:ext cx="17073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MENTIONS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815041" y="3519069"/>
            <a:ext cx="1600198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REACH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815031" y="3823862"/>
            <a:ext cx="16080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ENGAGEMENT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5108428" y="2630115"/>
            <a:ext cx="8319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1,305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1981050" y="3383712"/>
            <a:ext cx="1276799" cy="2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9,625,530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Shape 237"/>
          <p:cNvSpPr txBox="1"/>
          <p:nvPr/>
        </p:nvSpPr>
        <p:spPr>
          <a:xfrm>
            <a:off x="1981050" y="3480300"/>
            <a:ext cx="11472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1,873,344</a:t>
            </a:r>
          </a:p>
        </p:txBody>
      </p:sp>
      <p:sp>
        <p:nvSpPr>
          <p:cNvPr id="238" name="Shape 238"/>
          <p:cNvSpPr txBox="1"/>
          <p:nvPr/>
        </p:nvSpPr>
        <p:spPr>
          <a:xfrm>
            <a:off x="2227383" y="3810141"/>
            <a:ext cx="9048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173,691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6381089" y="1991025"/>
            <a:ext cx="1073698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VIEWS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6381091" y="2261790"/>
            <a:ext cx="1811398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EST. MIN. </a:t>
            </a: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WATCHED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6381089" y="2554715"/>
            <a:ext cx="1073698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LIKES</a:t>
            </a:r>
          </a:p>
        </p:txBody>
      </p:sp>
      <p:sp>
        <p:nvSpPr>
          <p:cNvPr id="242" name="Shape 242"/>
          <p:cNvSpPr txBox="1"/>
          <p:nvPr/>
        </p:nvSpPr>
        <p:spPr>
          <a:xfrm>
            <a:off x="6381089" y="2825475"/>
            <a:ext cx="16080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DISLIKES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6381089" y="3123175"/>
            <a:ext cx="16589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COMMENTS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6381091" y="3393939"/>
            <a:ext cx="14363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SHARES</a:t>
            </a:r>
          </a:p>
        </p:txBody>
      </p:sp>
      <p:sp>
        <p:nvSpPr>
          <p:cNvPr id="245" name="Shape 245"/>
          <p:cNvSpPr txBox="1"/>
          <p:nvPr/>
        </p:nvSpPr>
        <p:spPr>
          <a:xfrm>
            <a:off x="6381091" y="3663616"/>
            <a:ext cx="20679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VIDS IN PLAYLISTS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5116046" y="2926908"/>
            <a:ext cx="8373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14,200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5116046" y="3231708"/>
            <a:ext cx="845097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1287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5116046" y="3503448"/>
            <a:ext cx="845097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5304321" y="3808248"/>
            <a:ext cx="6566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47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2377591" y="2628200"/>
            <a:ext cx="7158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6,775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7958578" y="2000340"/>
            <a:ext cx="7620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686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8032503" y="2297133"/>
            <a:ext cx="7011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915</a:t>
            </a:r>
          </a:p>
        </p:txBody>
      </p:sp>
      <p:sp>
        <p:nvSpPr>
          <p:cNvPr id="253" name="Shape 253"/>
          <p:cNvSpPr txBox="1"/>
          <p:nvPr/>
        </p:nvSpPr>
        <p:spPr>
          <a:xfrm>
            <a:off x="8040124" y="2601933"/>
            <a:ext cx="7011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8040124" y="2873674"/>
            <a:ext cx="7011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8192524" y="3100324"/>
            <a:ext cx="5486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8184903" y="3384239"/>
            <a:ext cx="5486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Shape 257"/>
          <p:cNvSpPr txBox="1"/>
          <p:nvPr/>
        </p:nvSpPr>
        <p:spPr>
          <a:xfrm>
            <a:off x="8210588" y="3644914"/>
            <a:ext cx="5486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6375503" y="3918139"/>
            <a:ext cx="21440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SUBSCRIBERS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8205000" y="3899432"/>
            <a:ext cx="5486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</a:p>
        </p:txBody>
      </p:sp>
      <p:pic>
        <p:nvPicPr>
          <p:cNvPr id="260" name="Shape 2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86487" y="1707433"/>
            <a:ext cx="656699" cy="6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Shape 2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6650" y="1205899"/>
            <a:ext cx="656699" cy="66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Shape 2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1316" y="1702108"/>
            <a:ext cx="701100" cy="680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Shape 263"/>
          <p:cNvSpPr/>
          <p:nvPr/>
        </p:nvSpPr>
        <p:spPr>
          <a:xfrm>
            <a:off x="1151425" y="4553512"/>
            <a:ext cx="1658999" cy="453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3920100" y="4553512"/>
            <a:ext cx="1658999" cy="453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6737900" y="4533875"/>
            <a:ext cx="1658999" cy="453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x="3446512" y="4079362"/>
            <a:ext cx="17073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leway"/>
              <a:buNone/>
            </a:pPr>
            <a:r>
              <a:rPr lang="en" sz="11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Tweets linking to You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5304321" y="4040832"/>
            <a:ext cx="656699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Shape 268"/>
          <p:cNvSpPr txBox="1"/>
          <p:nvPr/>
        </p:nvSpPr>
        <p:spPr>
          <a:xfrm>
            <a:off x="1786400" y="639675"/>
            <a:ext cx="6733200" cy="78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30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February 2017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2682950" y="2914375"/>
            <a:ext cx="435599" cy="33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 t="77813"/>
          <a:stretch/>
        </p:blipFill>
        <p:spPr>
          <a:xfrm>
            <a:off x="448725" y="4248150"/>
            <a:ext cx="8614799" cy="82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Shape 275"/>
          <p:cNvGraphicFramePr/>
          <p:nvPr/>
        </p:nvGraphicFramePr>
        <p:xfrm>
          <a:off x="838200" y="1276350"/>
          <a:ext cx="4419600" cy="2819400"/>
        </p:xfrm>
        <a:graphic>
          <a:graphicData uri="http://schemas.openxmlformats.org/drawingml/2006/table">
            <a:tbl>
              <a:tblPr>
                <a:noFill/>
                <a:tableStyleId>{0C7A9A65-DA2C-4203-974E-2BE3ECFB8CBD}</a:tableStyleId>
              </a:tblPr>
              <a:tblGrid>
                <a:gridCol w="1104900"/>
                <a:gridCol w="1104900"/>
                <a:gridCol w="1104900"/>
                <a:gridCol w="1104900"/>
              </a:tblGrid>
              <a:tr h="68007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99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2800" b="1" u="none" strike="noStrike" cap="none">
                          <a:solidFill>
                            <a:srgbClr val="274E1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Key Metrics</a:t>
                      </a: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2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b="1" u="none" strike="noStrike" cap="none"/>
                        <a:t>Total Tweets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b="1" u="none" strike="noStrike" cap="none"/>
                        <a:t>Total Retweets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b="1" u="none" strike="noStrike" cap="none"/>
                        <a:t>Total Followers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b="1" u="none" strike="noStrike" cap="none"/>
                        <a:t>Impressions</a:t>
                      </a:r>
                    </a:p>
                  </a:txBody>
                  <a:tcPr marL="91425" marR="91425" marT="91425" marB="91425"/>
                </a:tc>
              </a:tr>
              <a:tr h="91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113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1,305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14,200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276" name="Shape 276"/>
          <p:cNvSpPr txBox="1"/>
          <p:nvPr/>
        </p:nvSpPr>
        <p:spPr>
          <a:xfrm rot="-5400000">
            <a:off x="5259448" y="2417698"/>
            <a:ext cx="1145700" cy="3869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Followers</a:t>
            </a:r>
          </a:p>
        </p:txBody>
      </p:sp>
      <p:cxnSp>
        <p:nvCxnSpPr>
          <p:cNvPr id="277" name="Shape 277"/>
          <p:cNvCxnSpPr/>
          <p:nvPr/>
        </p:nvCxnSpPr>
        <p:spPr>
          <a:xfrm rot="10800000" flipH="1">
            <a:off x="7239000" y="2495550"/>
            <a:ext cx="429599" cy="3347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triangle" w="lg" len="lg"/>
          </a:ln>
        </p:spPr>
      </p:cxnSp>
      <p:graphicFrame>
        <p:nvGraphicFramePr>
          <p:cNvPr id="278" name="Shape 278"/>
          <p:cNvGraphicFramePr/>
          <p:nvPr/>
        </p:nvGraphicFramePr>
        <p:xfrm>
          <a:off x="5562600" y="1352550"/>
          <a:ext cx="2849475" cy="2148689"/>
        </p:xfrm>
        <a:graphic>
          <a:graphicData uri="http://schemas.openxmlformats.org/drawingml/2006/table">
            <a:tbl>
              <a:tblPr>
                <a:noFill/>
                <a:tableStyleId>{0C7A9A65-DA2C-4203-974E-2BE3ECFB8CBD}</a:tableStyleId>
              </a:tblPr>
              <a:tblGrid>
                <a:gridCol w="513425"/>
                <a:gridCol w="632325"/>
                <a:gridCol w="700075"/>
                <a:gridCol w="1003650"/>
              </a:tblGrid>
              <a:tr h="2489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99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2500" b="1" i="0" u="none" strike="noStrike" cap="none">
                          <a:solidFill>
                            <a:srgbClr val="274E1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Twitter </a:t>
                      </a:r>
                      <a:r>
                        <a:rPr lang="en" sz="2500" b="1" u="none" strike="noStrike" cap="none">
                          <a:solidFill>
                            <a:srgbClr val="274E13"/>
                          </a:solidFill>
                        </a:rPr>
                        <a:t>Followers</a:t>
                      </a: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200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100" u="none" strike="noStrike" cap="none"/>
                        <a:t>1400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100" u="none" strike="noStrike" cap="none"/>
                        <a:t/>
                      </a:r>
                      <a:br>
                        <a:rPr lang="en" sz="1100" u="none" strike="noStrike" cap="none"/>
                      </a:br>
                      <a:r>
                        <a:rPr lang="en" sz="1100" u="none" strike="noStrike" cap="none"/>
                        <a:t>1300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100" u="none" strike="noStrike" cap="none"/>
                        <a:t> 1200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100" u="none" strike="noStrike" cap="none"/>
                        <a:t> 1100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</a:tr>
              <a:tr h="396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     1,305</a:t>
                      </a:r>
                    </a:p>
                  </a:txBody>
                  <a:tcPr marL="91425" marR="91425" marT="91425" marB="91425"/>
                </a:tc>
              </a:tr>
              <a:tr h="396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u="none" strike="noStrike" cap="none">
                          <a:solidFill>
                            <a:schemeClr val="dk1"/>
                          </a:solidFill>
                        </a:rPr>
                        <a:t>1,252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</a:tr>
              <a:tr h="248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>
                          <a:solidFill>
                            <a:schemeClr val="dk1"/>
                          </a:solidFill>
                        </a:rPr>
                        <a:t>Jan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Feb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279" name="Shape 279"/>
          <p:cNvSpPr txBox="1"/>
          <p:nvPr/>
        </p:nvSpPr>
        <p:spPr>
          <a:xfrm>
            <a:off x="2438400" y="361950"/>
            <a:ext cx="5486399" cy="609599"/>
          </a:xfrm>
          <a:prstGeom prst="rect">
            <a:avLst/>
          </a:prstGeom>
          <a:solidFill>
            <a:srgbClr val="EF8600"/>
          </a:solidFill>
          <a:ln>
            <a:noFill/>
          </a:ln>
          <a:effectLst>
            <a:outerShdw blurRad="149986" dist="250188" dir="8460000" algn="ctr">
              <a:srgbClr val="000000">
                <a:alpha val="26666"/>
              </a:srgbClr>
            </a:outerShdw>
          </a:effectLst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A30"/>
              </a:buClr>
              <a:buSzPct val="25000"/>
              <a:buFont typeface="Arial"/>
              <a:buNone/>
            </a:pPr>
            <a:r>
              <a:rPr lang="en" sz="2500" b="1" i="0" u="none" strike="noStrike" cap="none">
                <a:solidFill>
                  <a:srgbClr val="F8EA30"/>
                </a:solidFill>
                <a:latin typeface="Arial"/>
                <a:ea typeface="Arial"/>
                <a:cs typeface="Arial"/>
                <a:sym typeface="Arial"/>
              </a:rPr>
              <a:t>Twitter Performance Overview</a:t>
            </a:r>
          </a:p>
        </p:txBody>
      </p:sp>
      <p:pic>
        <p:nvPicPr>
          <p:cNvPr id="280" name="Shape 280" descr="Image result for twitter icon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133350"/>
            <a:ext cx="1474298" cy="895348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6354925" y="1657350"/>
            <a:ext cx="2424000" cy="2438399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3403725" y="1657350"/>
            <a:ext cx="2770500" cy="26600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310650" y="1733550"/>
            <a:ext cx="2962500" cy="28194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Shape 289"/>
          <p:cNvSpPr txBox="1"/>
          <p:nvPr/>
        </p:nvSpPr>
        <p:spPr>
          <a:xfrm>
            <a:off x="3200400" y="438150"/>
            <a:ext cx="4114800" cy="7620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49986" dist="250188" dir="8460000" algn="ctr">
              <a:srgbClr val="000000">
                <a:alpha val="26666"/>
              </a:srgbClr>
            </a:outerShdw>
          </a:effectLst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EA30"/>
              </a:buClr>
              <a:buSzPct val="25000"/>
              <a:buFont typeface="Arial"/>
              <a:buNone/>
            </a:pPr>
            <a:r>
              <a:rPr lang="en" sz="30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Tweet Highlights</a:t>
            </a:r>
          </a:p>
        </p:txBody>
      </p:sp>
      <p:pic>
        <p:nvPicPr>
          <p:cNvPr id="290" name="Shape 290" descr="C:\Users\USER\AppData\Local\Microsoft\Windows\Temporary Internet Files\Content.IE5\3G5YVDMK\285131-3K3lGi1414381824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640927">
            <a:off x="866768" y="152316"/>
            <a:ext cx="1764600" cy="1295400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ffectLst>
            <a:outerShdw blurRad="65000" dist="50800" dir="12900000" kx="195054" ky="195054" algn="tl" rotWithShape="0">
              <a:srgbClr val="000000">
                <a:alpha val="28627"/>
              </a:srgbClr>
            </a:outerShdw>
          </a:effectLst>
        </p:spPr>
      </p:pic>
      <p:sp>
        <p:nvSpPr>
          <p:cNvPr id="291" name="Shape 291"/>
          <p:cNvSpPr txBox="1"/>
          <p:nvPr/>
        </p:nvSpPr>
        <p:spPr>
          <a:xfrm>
            <a:off x="5882150" y="346875"/>
            <a:ext cx="900299" cy="9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Shape 292" descr="Screenshot_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448" y="1894625"/>
            <a:ext cx="2770498" cy="249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Shape 293" descr="Screenshot_4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4075" y="1768200"/>
            <a:ext cx="2628386" cy="243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Shape 294" descr="Screenshot_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59350" y="1768200"/>
            <a:ext cx="2215174" cy="22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/>
        </p:nvSpPr>
        <p:spPr>
          <a:xfrm>
            <a:off x="3657600" y="438150"/>
            <a:ext cx="5333997" cy="609599"/>
          </a:xfrm>
          <a:prstGeom prst="rect">
            <a:avLst/>
          </a:prstGeom>
          <a:noFill/>
          <a:ln>
            <a:noFill/>
          </a:ln>
          <a:effectLst>
            <a:outerShdw blurRad="149986" dist="250188" dir="8460000" algn="ctr">
              <a:srgbClr val="000000">
                <a:alpha val="26666"/>
              </a:srgbClr>
            </a:outerShdw>
          </a:effectLst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25000"/>
              <a:buFont typeface="Arial"/>
              <a:buNone/>
            </a:pPr>
            <a:r>
              <a:rPr lang="en" sz="25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Facebook Performance Overview</a:t>
            </a:r>
          </a:p>
        </p:txBody>
      </p:sp>
      <p:graphicFrame>
        <p:nvGraphicFramePr>
          <p:cNvPr id="300" name="Shape 300"/>
          <p:cNvGraphicFramePr/>
          <p:nvPr/>
        </p:nvGraphicFramePr>
        <p:xfrm>
          <a:off x="838200" y="1276349"/>
          <a:ext cx="3886200" cy="3577435"/>
        </p:xfrm>
        <a:graphic>
          <a:graphicData uri="http://schemas.openxmlformats.org/drawingml/2006/table">
            <a:tbl>
              <a:tblPr firstRow="1" bandRow="1">
                <a:noFill/>
                <a:tableStyleId>{D3684188-40B5-4CC0-A765-C554F1235FD4}</a:tableStyleId>
              </a:tblPr>
              <a:tblGrid>
                <a:gridCol w="1107300"/>
                <a:gridCol w="1415275"/>
                <a:gridCol w="1363625"/>
              </a:tblGrid>
              <a:tr h="5590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3000" b="1" u="none" strike="noStrike" cap="none">
                          <a:solidFill>
                            <a:srgbClr val="38761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Key Metrics</a:t>
                      </a:r>
                    </a:p>
                  </a:txBody>
                  <a:tcPr marL="68600" marR="68600" marT="34300" marB="3430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74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Open Sans"/>
                        <a:buNone/>
                      </a:pPr>
                      <a:r>
                        <a:rPr lang="en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 Page Likes</a:t>
                      </a:r>
                    </a:p>
                  </a:txBody>
                  <a:tcPr marL="68600" marR="68600" marT="34300" marB="3430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Open Sans"/>
                        <a:buNone/>
                      </a:pPr>
                      <a:r>
                        <a:rPr lang="en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Organic Post Reach</a:t>
                      </a:r>
                    </a:p>
                  </a:txBody>
                  <a:tcPr marL="68600" marR="68600" marT="34300" marB="3430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 Engagement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11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600" marR="68600" marT="34300" marB="34300" anchor="ctr">
                    <a:solidFill>
                      <a:schemeClr val="accent5"/>
                    </a:solidFill>
                  </a:tcPr>
                </a:tc>
              </a:tr>
              <a:tr h="891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u="none" strike="noStrike" cap="non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February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u="none" strike="noStrike" cap="non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Month</a:t>
                      </a:r>
                    </a:p>
                  </a:txBody>
                  <a:tcPr marL="68600" marR="68600" marT="34300" marB="343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i="0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Potential number of users reached</a:t>
                      </a:r>
                    </a:p>
                  </a:txBody>
                  <a:tcPr marL="68600" marR="68600" marT="34300" marB="343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 engagements (Likes, Shares, Comments)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60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600" marR="68600" marT="34300" marB="34300">
                    <a:solidFill>
                      <a:schemeClr val="accent5"/>
                    </a:solidFill>
                  </a:tcPr>
                </a:tc>
              </a:tr>
              <a:tr h="7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6,775</a:t>
                      </a:r>
                    </a:p>
                  </a:txBody>
                  <a:tcPr marL="68600" marR="68600" marT="34300" marB="3430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1,873,344</a:t>
                      </a:r>
                    </a:p>
                  </a:txBody>
                  <a:tcPr marL="68600" marR="68600" marT="34300" marB="3430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173,691</a:t>
                      </a:r>
                    </a:p>
                  </a:txBody>
                  <a:tcPr marL="68600" marR="68600" marT="34300" marB="34300" anchor="ctr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pic>
        <p:nvPicPr>
          <p:cNvPr id="301" name="Shape 301" descr="Image result for facebook animati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09550"/>
            <a:ext cx="3349500" cy="964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Shape 302" descr="C:\Users\USER\AppData\Local\Microsoft\Windows\Temporary Internet Files\Content.IE5\0P50V0XA\161859632Facebook-Likes[1]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370551">
            <a:off x="7373064" y="3717751"/>
            <a:ext cx="1534939" cy="115857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3" name="Shape 303"/>
          <p:cNvGraphicFramePr/>
          <p:nvPr/>
        </p:nvGraphicFramePr>
        <p:xfrm>
          <a:off x="5105400" y="1581150"/>
          <a:ext cx="3015725" cy="2118300"/>
        </p:xfrm>
        <a:graphic>
          <a:graphicData uri="http://schemas.openxmlformats.org/drawingml/2006/table">
            <a:tbl>
              <a:tblPr>
                <a:noFill/>
                <a:tableStyleId>{0C7A9A65-DA2C-4203-974E-2BE3ECFB8CBD}</a:tableStyleId>
              </a:tblPr>
              <a:tblGrid>
                <a:gridCol w="551300"/>
                <a:gridCol w="551300"/>
                <a:gridCol w="948025"/>
                <a:gridCol w="965100"/>
              </a:tblGrid>
              <a:tr h="2489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99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2500" b="1" u="none" strike="noStrike" cap="none">
                          <a:solidFill>
                            <a:srgbClr val="38761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Facebook Likes</a:t>
                      </a:r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200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u="none" strike="noStrike" cap="none"/>
                        <a:t/>
                      </a:r>
                      <a:br>
                        <a:rPr lang="en" sz="1200" u="none" strike="noStrike" cap="none"/>
                      </a:br>
                      <a:r>
                        <a:rPr lang="en" sz="1200" u="none" strike="noStrike" cap="none"/>
                        <a:t>6800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u="none" strike="noStrike" cap="none"/>
                        <a:t>6700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200" u="none" strike="noStrike" cap="none"/>
                        <a:t>6600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</a:tr>
              <a:tr h="396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6,775</a:t>
                      </a:r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</a:tr>
              <a:tr h="248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1400" b="1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6,677</a:t>
                      </a:r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</a:tr>
              <a:tr h="248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99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900" b="1" u="none" strike="noStrike" cap="none">
                          <a:solidFill>
                            <a:schemeClr val="dk2"/>
                          </a:solidFill>
                        </a:rPr>
                        <a:t>JANUARY</a:t>
                      </a:r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99"/>
                        </a:buClr>
                        <a:buSzPct val="25000"/>
                        <a:buFont typeface="Arial"/>
                        <a:buNone/>
                      </a:pPr>
                      <a:r>
                        <a:rPr lang="en" sz="900" b="1" u="none" strike="noStrike" cap="none">
                          <a:solidFill>
                            <a:schemeClr val="dk2"/>
                          </a:solidFill>
                        </a:rPr>
                        <a:t>FEBRUARY</a:t>
                      </a:r>
                    </a:p>
                  </a:txBody>
                  <a:tcPr marL="91425" marR="91425" marT="91425" marB="91425">
                    <a:solidFill>
                      <a:srgbClr val="BAF8FF"/>
                    </a:solidFill>
                  </a:tcPr>
                </a:tc>
              </a:tr>
            </a:tbl>
          </a:graphicData>
        </a:graphic>
      </p:graphicFrame>
      <p:sp>
        <p:nvSpPr>
          <p:cNvPr id="304" name="Shape 304"/>
          <p:cNvSpPr txBox="1"/>
          <p:nvPr/>
        </p:nvSpPr>
        <p:spPr>
          <a:xfrm rot="-5400000">
            <a:off x="4786950" y="2702398"/>
            <a:ext cx="1209899" cy="382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99"/>
              </a:buClr>
              <a:buSzPct val="25000"/>
              <a:buFont typeface="Arial"/>
              <a:buNone/>
            </a:pPr>
            <a:r>
              <a:rPr lang="en" sz="14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Page Likes</a:t>
            </a:r>
          </a:p>
        </p:txBody>
      </p:sp>
      <p:cxnSp>
        <p:nvCxnSpPr>
          <p:cNvPr id="305" name="Shape 305"/>
          <p:cNvCxnSpPr/>
          <p:nvPr/>
        </p:nvCxnSpPr>
        <p:spPr>
          <a:xfrm rot="10800000" flipH="1">
            <a:off x="6858000" y="2724150"/>
            <a:ext cx="362400" cy="338999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med" len="med"/>
            <a:tailEnd type="triangle" w="lg" len="lg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4861500" y="1140750"/>
            <a:ext cx="3809999" cy="3581399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533400" y="1123950"/>
            <a:ext cx="3809998" cy="3581398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Shape 312"/>
          <p:cNvSpPr txBox="1"/>
          <p:nvPr/>
        </p:nvSpPr>
        <p:spPr>
          <a:xfrm>
            <a:off x="3124200" y="209550"/>
            <a:ext cx="4800600" cy="68579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6" dist="250188" dir="8460000" algn="ctr">
              <a:srgbClr val="000000">
                <a:alpha val="26666"/>
              </a:srgbClr>
            </a:outerShdw>
          </a:effectLst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25000"/>
              <a:buFont typeface="Bodoni"/>
              <a:buNone/>
            </a:pPr>
            <a:r>
              <a:rPr lang="en" sz="35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Facebook Top Post</a:t>
            </a:r>
          </a:p>
        </p:txBody>
      </p:sp>
      <p:pic>
        <p:nvPicPr>
          <p:cNvPr id="313" name="Shape 313" descr="Image result for facebook lik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4400" y="0"/>
            <a:ext cx="1904999" cy="995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Shape 314" descr="Screenshot_9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0724" y="1228050"/>
            <a:ext cx="3516198" cy="332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Shape 315" descr="Screenshot_1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498" y="1269750"/>
            <a:ext cx="3465999" cy="3323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</Words>
  <Application>Microsoft Macintosh PowerPoint</Application>
  <PresentationFormat>On-screen Show (16:9)</PresentationFormat>
  <Paragraphs>151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Raleway</vt:lpstr>
      <vt:lpstr>Lobster</vt:lpstr>
      <vt:lpstr>Arial Narrow</vt:lpstr>
      <vt:lpstr>Roboto Condensed</vt:lpstr>
      <vt:lpstr>Open Sans</vt:lpstr>
      <vt:lpstr>simple-light-2</vt:lpstr>
      <vt:lpstr>simple-light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Eric Ensign</cp:lastModifiedBy>
  <cp:revision>1</cp:revision>
  <dcterms:modified xsi:type="dcterms:W3CDTF">2017-08-08T03:37:17Z</dcterms:modified>
</cp:coreProperties>
</file>